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64" r:id="rId4"/>
    <p:sldId id="263" r:id="rId5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1436"/>
    <a:srgbClr val="F9F3F4"/>
    <a:srgbClr val="000000"/>
    <a:srgbClr val="004C00"/>
    <a:srgbClr val="0052F6"/>
    <a:srgbClr val="003399"/>
    <a:srgbClr val="7D002D"/>
    <a:srgbClr val="2C2E3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443" autoAdjust="0"/>
    <p:restoredTop sz="94660"/>
  </p:normalViewPr>
  <p:slideViewPr>
    <p:cSldViewPr>
      <p:cViewPr varScale="1">
        <p:scale>
          <a:sx n="106" d="100"/>
          <a:sy n="106" d="100"/>
        </p:scale>
        <p:origin x="-84" y="-84"/>
      </p:cViewPr>
      <p:guideLst>
        <p:guide orient="horz" pos="527"/>
        <p:guide orient="horz" pos="3974"/>
        <p:guide pos="5647"/>
        <p:guide pos="20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2C97A980-3617-4CB2-B41A-92360A7AD8F4}" type="datetimeFigureOut">
              <a:rPr lang="ja-JP" altLang="en-US"/>
              <a:pPr>
                <a:defRPr/>
              </a:pPr>
              <a:t>2014/2/18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A71E4C2-D7EE-4C5B-855B-598866A79A32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7" descr="1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0"/>
            <a:ext cx="91408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71600" y="2996953"/>
            <a:ext cx="7768664" cy="576064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71600" y="3645024"/>
            <a:ext cx="7776864" cy="648072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 smtClean="0"/>
              <a:t>マスター サブタイトルの書式設定</a:t>
            </a:r>
            <a:endParaRPr lang="ja-JP" altLang="en-US" dirty="0"/>
          </a:p>
        </p:txBody>
      </p:sp>
      <p:sp>
        <p:nvSpPr>
          <p:cNvPr id="29" name="テキスト プレースホルダー 28"/>
          <p:cNvSpPr>
            <a:spLocks noGrp="1"/>
          </p:cNvSpPr>
          <p:nvPr>
            <p:ph type="body" sz="quarter" idx="13"/>
          </p:nvPr>
        </p:nvSpPr>
        <p:spPr>
          <a:xfrm>
            <a:off x="7020272" y="5733256"/>
            <a:ext cx="1944340" cy="1008112"/>
          </a:xfrm>
        </p:spPr>
        <p:txBody>
          <a:bodyPr anchor="b">
            <a:normAutofit/>
          </a:bodyPr>
          <a:lstStyle>
            <a:lvl1pPr marL="0" indent="0" algn="l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endParaRPr lang="ja-JP" altLang="en-US" dirty="0"/>
          </a:p>
        </p:txBody>
      </p:sp>
      <p:sp>
        <p:nvSpPr>
          <p:cNvPr id="32" name="テキスト プレースホルダー 31"/>
          <p:cNvSpPr>
            <a:spLocks noGrp="1"/>
          </p:cNvSpPr>
          <p:nvPr>
            <p:ph type="body" sz="quarter" idx="14"/>
          </p:nvPr>
        </p:nvSpPr>
        <p:spPr>
          <a:xfrm>
            <a:off x="971600" y="6381329"/>
            <a:ext cx="2448272" cy="360040"/>
          </a:xfrm>
        </p:spPr>
        <p:txBody>
          <a:bodyPr anchor="b">
            <a:normAutofit/>
          </a:bodyPr>
          <a:lstStyle>
            <a:lvl1pPr marL="0" indent="0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endParaRPr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通常用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5" descr="01-01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図 6" descr="01-01.jpg"/>
          <p:cNvPicPr>
            <a:picLocks noChangeAspect="1"/>
          </p:cNvPicPr>
          <p:nvPr userDrawn="1"/>
        </p:nvPicPr>
        <p:blipFill>
          <a:blip r:embed="rId3"/>
          <a:srcRect t="93852"/>
          <a:stretch>
            <a:fillRect/>
          </a:stretch>
        </p:blipFill>
        <p:spPr bwMode="auto">
          <a:xfrm>
            <a:off x="0" y="6437313"/>
            <a:ext cx="914400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7" y="836711"/>
            <a:ext cx="8641085" cy="5472013"/>
          </a:xfrm>
        </p:spPr>
        <p:txBody>
          <a:bodyPr/>
          <a:lstStyle>
            <a:lvl1pPr marL="268288" indent="-268288">
              <a:lnSpc>
                <a:spcPts val="1600"/>
              </a:lnSpc>
              <a:spcBef>
                <a:spcPts val="1200"/>
              </a:spcBef>
              <a:spcAft>
                <a:spcPts val="0"/>
              </a:spcAft>
              <a:buClr>
                <a:srgbClr val="B61436"/>
              </a:buClr>
              <a:buFont typeface="Wingdings" pitchFamily="2" charset="2"/>
              <a:buChar char="l"/>
              <a:defRPr>
                <a:latin typeface="+mj-ea"/>
                <a:ea typeface="+mj-ea"/>
              </a:defRPr>
            </a:lvl1pPr>
            <a:lvl2pPr marL="536575" indent="-268288">
              <a:lnSpc>
                <a:spcPts val="1600"/>
              </a:lnSpc>
              <a:spcBef>
                <a:spcPts val="600"/>
              </a:spcBef>
              <a:spcAft>
                <a:spcPts val="0"/>
              </a:spcAft>
              <a:buClr>
                <a:srgbClr val="B61436"/>
              </a:buClr>
              <a:defRPr>
                <a:latin typeface="+mj-ea"/>
                <a:ea typeface="+mj-ea"/>
              </a:defRPr>
            </a:lvl2pPr>
            <a:lvl3pPr marL="803275" indent="-266700">
              <a:lnSpc>
                <a:spcPts val="16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defRPr>
                <a:latin typeface="+mj-ea"/>
                <a:ea typeface="+mj-ea"/>
              </a:defRPr>
            </a:lvl3pPr>
            <a:lvl4pPr marL="1079500" indent="-276225">
              <a:lnSpc>
                <a:spcPts val="1600"/>
              </a:lnSpc>
              <a:spcBef>
                <a:spcPts val="600"/>
              </a:spcBef>
              <a:spcAft>
                <a:spcPts val="0"/>
              </a:spcAft>
              <a:buClr>
                <a:srgbClr val="B61436"/>
              </a:buClr>
              <a:buSzPct val="75000"/>
              <a:defRPr>
                <a:latin typeface="+mj-ea"/>
                <a:ea typeface="+mj-ea"/>
              </a:defRPr>
            </a:lvl4pPr>
            <a:lvl5pPr>
              <a:spcBef>
                <a:spcPts val="600"/>
              </a:spcBef>
              <a:spcAft>
                <a:spcPts val="600"/>
              </a:spcAft>
              <a:defRPr>
                <a:latin typeface="+mj-ea"/>
                <a:ea typeface="+mj-ea"/>
              </a:defRPr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2" name="タイトル 1"/>
          <p:cNvSpPr>
            <a:spLocks noGrp="1"/>
          </p:cNvSpPr>
          <p:nvPr>
            <p:ph type="title"/>
          </p:nvPr>
        </p:nvSpPr>
        <p:spPr>
          <a:xfrm>
            <a:off x="323528" y="261898"/>
            <a:ext cx="5544616" cy="430798"/>
          </a:xfrm>
        </p:spPr>
        <p:txBody>
          <a:bodyPr>
            <a:normAutofit/>
          </a:bodyPr>
          <a:lstStyle>
            <a:lvl1pPr>
              <a:defRPr sz="1800">
                <a:solidFill>
                  <a:srgbClr val="B61436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0"/>
          </p:nvPr>
        </p:nvSpPr>
        <p:spPr>
          <a:xfrm>
            <a:off x="5580063" y="6669088"/>
            <a:ext cx="2879725" cy="147637"/>
          </a:xfrm>
        </p:spPr>
        <p:txBody>
          <a:bodyPr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1"/>
          </p:nvPr>
        </p:nvSpPr>
        <p:spPr>
          <a:xfrm>
            <a:off x="8521700" y="6672263"/>
            <a:ext cx="514350" cy="144462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E9F98B47-B102-4E5D-A5DC-69A0DF890BB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baseline="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 baseline="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aseline="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47C04F1F-DAB8-4078-B99C-E97FB5B64B17}" type="slidenum">
              <a:rPr lang="ja-JP" altLang="en-US"/>
              <a:pPr>
                <a:defRPr/>
              </a:pPr>
              <a:t>&lt;#&gt;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1400" kern="1200">
          <a:solidFill>
            <a:schemeClr val="tx1"/>
          </a:solidFill>
          <a:latin typeface="Verdana" pitchFamily="34" charset="0"/>
          <a:ea typeface="ＭＳ Ｐゴシック" pitchFamily="50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1400">
          <a:solidFill>
            <a:schemeClr val="tx1"/>
          </a:solidFill>
          <a:latin typeface="Verdana" pitchFamily="34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1400">
          <a:solidFill>
            <a:schemeClr val="tx1"/>
          </a:solidFill>
          <a:latin typeface="Verdana" pitchFamily="34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1400">
          <a:solidFill>
            <a:schemeClr val="tx1"/>
          </a:solidFill>
          <a:latin typeface="Verdana" pitchFamily="34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1400">
          <a:solidFill>
            <a:schemeClr val="tx1"/>
          </a:solidFill>
          <a:latin typeface="Verdana" pitchFamily="34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1400">
          <a:solidFill>
            <a:schemeClr val="tx1"/>
          </a:solidFill>
          <a:latin typeface="Verdana" pitchFamily="34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1400">
          <a:solidFill>
            <a:schemeClr val="tx1"/>
          </a:solidFill>
          <a:latin typeface="Verdana" pitchFamily="34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1400">
          <a:solidFill>
            <a:schemeClr val="tx1"/>
          </a:solidFill>
          <a:latin typeface="Verdana" pitchFamily="34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1400">
          <a:solidFill>
            <a:schemeClr val="tx1"/>
          </a:solidFill>
          <a:latin typeface="Verdana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400" kern="1200">
          <a:solidFill>
            <a:schemeClr val="tx1"/>
          </a:solidFill>
          <a:latin typeface="Verdana" pitchFamily="34" charset="0"/>
          <a:ea typeface="ＭＳ Ｐゴシック" pitchFamily="50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1400" kern="1200">
          <a:solidFill>
            <a:schemeClr val="tx1"/>
          </a:solidFill>
          <a:latin typeface="Verdana" pitchFamily="34" charset="0"/>
          <a:ea typeface="ＭＳ Ｐゴシック" pitchFamily="50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400" kern="1200">
          <a:solidFill>
            <a:schemeClr val="tx1"/>
          </a:solidFill>
          <a:latin typeface="Verdana" pitchFamily="34" charset="0"/>
          <a:ea typeface="ＭＳ Ｐゴシック" pitchFamily="50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1400" kern="1200">
          <a:solidFill>
            <a:schemeClr val="tx1"/>
          </a:solidFill>
          <a:latin typeface="Verdana" pitchFamily="34" charset="0"/>
          <a:ea typeface="ＭＳ Ｐゴシック" pitchFamily="50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1400" kern="1200">
          <a:solidFill>
            <a:schemeClr val="tx1"/>
          </a:solidFill>
          <a:latin typeface="Verdana" pitchFamily="34" charset="0"/>
          <a:ea typeface="ＭＳ Ｐゴシック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タイトル 1"/>
          <p:cNvSpPr>
            <a:spLocks noGrp="1"/>
          </p:cNvSpPr>
          <p:nvPr>
            <p:ph type="ctrTitle"/>
          </p:nvPr>
        </p:nvSpPr>
        <p:spPr>
          <a:xfrm>
            <a:off x="0" y="2276475"/>
            <a:ext cx="9144000" cy="576263"/>
          </a:xfrm>
        </p:spPr>
        <p:txBody>
          <a:bodyPr/>
          <a:lstStyle/>
          <a:p>
            <a:pPr algn="ctr" eaLnBrk="1" hangingPunct="1"/>
            <a:r>
              <a:rPr lang="en-US" altLang="ja-JP" sz="4400" b="1" smtClean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Sophia University</a:t>
            </a:r>
          </a:p>
        </p:txBody>
      </p:sp>
      <p:sp>
        <p:nvSpPr>
          <p:cNvPr id="5122" name="タイトル 1"/>
          <p:cNvSpPr>
            <a:spLocks/>
          </p:cNvSpPr>
          <p:nvPr/>
        </p:nvSpPr>
        <p:spPr bwMode="auto">
          <a:xfrm>
            <a:off x="0" y="3789363"/>
            <a:ext cx="91440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 sz="3200">
                <a:latin typeface="Verdana" pitchFamily="34" charset="0"/>
              </a:rPr>
              <a:t>“Trans-Disciplinary Human Development Education Program </a:t>
            </a:r>
            <a:br>
              <a:rPr lang="en-US" altLang="ja-JP" sz="3200">
                <a:latin typeface="Verdana" pitchFamily="34" charset="0"/>
              </a:rPr>
            </a:br>
            <a:r>
              <a:rPr lang="en-US" altLang="ja-JP" sz="3200">
                <a:latin typeface="Verdana" pitchFamily="34" charset="0"/>
              </a:rPr>
              <a:t>Aiming for Harmonized Diversity”</a:t>
            </a:r>
          </a:p>
        </p:txBody>
      </p:sp>
      <p:sp>
        <p:nvSpPr>
          <p:cNvPr id="5123" name="タイトル 1"/>
          <p:cNvSpPr>
            <a:spLocks/>
          </p:cNvSpPr>
          <p:nvPr/>
        </p:nvSpPr>
        <p:spPr bwMode="auto">
          <a:xfrm>
            <a:off x="0" y="5589588"/>
            <a:ext cx="91440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 sz="3000">
                <a:latin typeface="Verdana" pitchFamily="34" charset="0"/>
              </a:rPr>
              <a:t>Angela Yiu (Program Director)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フッター プレースホルダー 3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mtClean="0">
              <a:ea typeface="ＭＳ Ｐゴシック" charset="-128"/>
            </a:endParaRPr>
          </a:p>
        </p:txBody>
      </p:sp>
      <p:sp>
        <p:nvSpPr>
          <p:cNvPr id="6146" name="スライド番号プレースホルダー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896E42-2627-4D18-8470-6426244ECC42}" type="slidenum">
              <a:rPr lang="ja-JP" altLang="en-US" smtClean="0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6147" name="タイトル 1"/>
          <p:cNvSpPr>
            <a:spLocks/>
          </p:cNvSpPr>
          <p:nvPr/>
        </p:nvSpPr>
        <p:spPr bwMode="auto">
          <a:xfrm>
            <a:off x="179388" y="333375"/>
            <a:ext cx="9104312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ja-JP" sz="3500" u="sng">
                <a:solidFill>
                  <a:srgbClr val="2C2E30"/>
                </a:solidFill>
                <a:latin typeface="Verdana" pitchFamily="34" charset="0"/>
              </a:rPr>
              <a:t>Concept of the “SAIMS” Program</a:t>
            </a:r>
          </a:p>
        </p:txBody>
      </p:sp>
      <p:sp>
        <p:nvSpPr>
          <p:cNvPr id="6148" name="タイトル 1"/>
          <p:cNvSpPr>
            <a:spLocks/>
          </p:cNvSpPr>
          <p:nvPr/>
        </p:nvSpPr>
        <p:spPr bwMode="auto">
          <a:xfrm>
            <a:off x="611188" y="3213100"/>
            <a:ext cx="8208962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ja-JP" sz="2800">
                <a:latin typeface="Verdana" pitchFamily="34" charset="0"/>
              </a:rPr>
              <a:t>The Sophia AIMS Program (SAIMS) is </a:t>
            </a:r>
            <a:br>
              <a:rPr lang="en-US" altLang="ja-JP" sz="2800">
                <a:latin typeface="Verdana" pitchFamily="34" charset="0"/>
              </a:rPr>
            </a:br>
            <a:r>
              <a:rPr lang="en-US" altLang="ja-JP" sz="2800">
                <a:latin typeface="Verdana" pitchFamily="34" charset="0"/>
              </a:rPr>
              <a:t>a trans-disciplinary program focused on “Human Development,</a:t>
            </a:r>
            <a:r>
              <a:rPr lang="ja-JP" altLang="en-US" sz="2800">
                <a:latin typeface="Verdana" pitchFamily="34" charset="0"/>
              </a:rPr>
              <a:t>” </a:t>
            </a:r>
            <a:r>
              <a:rPr lang="en-US" altLang="ja-JP" sz="2800">
                <a:latin typeface="Verdana" pitchFamily="34" charset="0"/>
              </a:rPr>
              <a:t>which combines </a:t>
            </a:r>
            <a:br>
              <a:rPr lang="en-US" altLang="ja-JP" sz="2800">
                <a:latin typeface="Verdana" pitchFamily="34" charset="0"/>
              </a:rPr>
            </a:br>
            <a:r>
              <a:rPr lang="en-US" altLang="ja-JP" sz="2800">
                <a:latin typeface="Verdana" pitchFamily="34" charset="0"/>
              </a:rPr>
              <a:t>the disciplinary frameworks of natural sciences, social sciences, and humanities. </a:t>
            </a:r>
            <a:br>
              <a:rPr lang="en-US" altLang="ja-JP" sz="2800">
                <a:latin typeface="Verdana" pitchFamily="34" charset="0"/>
              </a:rPr>
            </a:br>
            <a:r>
              <a:rPr lang="en-US" altLang="ja-JP" sz="2800">
                <a:latin typeface="Verdana" pitchFamily="34" charset="0"/>
              </a:rPr>
              <a:t/>
            </a:r>
            <a:br>
              <a:rPr lang="en-US" altLang="ja-JP" sz="2800">
                <a:latin typeface="Verdana" pitchFamily="34" charset="0"/>
              </a:rPr>
            </a:br>
            <a:r>
              <a:rPr lang="en-US" altLang="ja-JP" sz="2800" i="1">
                <a:solidFill>
                  <a:srgbClr val="7D002D"/>
                </a:solidFill>
                <a:latin typeface="Verdana" pitchFamily="34" charset="0"/>
              </a:rPr>
              <a:t>"Human Ecology: Diversity and Connectivity of Society and Nature"</a:t>
            </a:r>
            <a:r>
              <a:rPr lang="en-US" altLang="ja-JP" sz="2800">
                <a:latin typeface="Verdana" pitchFamily="34" charset="0"/>
              </a:rPr>
              <a:t> is the main theme</a:t>
            </a:r>
            <a:br>
              <a:rPr lang="en-US" altLang="ja-JP" sz="2800">
                <a:latin typeface="Verdana" pitchFamily="34" charset="0"/>
              </a:rPr>
            </a:br>
            <a:r>
              <a:rPr lang="en-US" altLang="ja-JP" sz="2800">
                <a:latin typeface="Verdana" pitchFamily="34" charset="0"/>
              </a:rPr>
              <a:t>of the Program.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正方形/長方形 11"/>
          <p:cNvSpPr>
            <a:spLocks noChangeArrowheads="1"/>
          </p:cNvSpPr>
          <p:nvPr/>
        </p:nvSpPr>
        <p:spPr bwMode="auto">
          <a:xfrm>
            <a:off x="5364163" y="1196975"/>
            <a:ext cx="3476625" cy="4824413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7D002D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sp>
        <p:nvSpPr>
          <p:cNvPr id="8194" name="正方形/長方形 11"/>
          <p:cNvSpPr>
            <a:spLocks noChangeArrowheads="1"/>
          </p:cNvSpPr>
          <p:nvPr/>
        </p:nvSpPr>
        <p:spPr bwMode="auto">
          <a:xfrm>
            <a:off x="323850" y="1196975"/>
            <a:ext cx="3476625" cy="4843463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004C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sp>
        <p:nvSpPr>
          <p:cNvPr id="8195" name="フッター プレースホルダー 3"/>
          <p:cNvSpPr txBox="1">
            <a:spLocks noGrp="1"/>
          </p:cNvSpPr>
          <p:nvPr/>
        </p:nvSpPr>
        <p:spPr bwMode="auto">
          <a:xfrm>
            <a:off x="5580063" y="6669088"/>
            <a:ext cx="2879725" cy="147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ja-JP" altLang="en-US" sz="100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8196" name="スライド番号プレースホルダー 4"/>
          <p:cNvSpPr txBox="1">
            <a:spLocks noGrp="1"/>
          </p:cNvSpPr>
          <p:nvPr/>
        </p:nvSpPr>
        <p:spPr bwMode="auto">
          <a:xfrm>
            <a:off x="8521700" y="6672263"/>
            <a:ext cx="514350" cy="14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AAC7B2C6-0193-4220-9C22-DC5DBBED3C45}" type="slidenum">
              <a:rPr lang="ja-JP" altLang="en-US" sz="1000">
                <a:solidFill>
                  <a:schemeClr val="bg1"/>
                </a:solidFill>
                <a:latin typeface="Verdana" pitchFamily="34" charset="0"/>
              </a:rPr>
              <a:pPr algn="r"/>
              <a:t>3</a:t>
            </a:fld>
            <a:endParaRPr lang="en-US" altLang="ja-JP" sz="100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8197" name="タイトル 1"/>
          <p:cNvSpPr>
            <a:spLocks/>
          </p:cNvSpPr>
          <p:nvPr/>
        </p:nvSpPr>
        <p:spPr bwMode="auto">
          <a:xfrm>
            <a:off x="179388" y="333375"/>
            <a:ext cx="8027987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ja-JP" sz="3500" u="sng">
                <a:solidFill>
                  <a:srgbClr val="2C2E30"/>
                </a:solidFill>
                <a:latin typeface="Verdana" pitchFamily="34" charset="0"/>
              </a:rPr>
              <a:t>Program Implementation</a:t>
            </a:r>
            <a:r>
              <a:rPr lang="en-US" altLang="ja-JP" sz="2600" u="sng">
                <a:solidFill>
                  <a:srgbClr val="2C2E30"/>
                </a:solidFill>
                <a:latin typeface="Verdana" pitchFamily="34" charset="0"/>
              </a:rPr>
              <a:t> (2014-2017)</a:t>
            </a:r>
          </a:p>
        </p:txBody>
      </p:sp>
      <p:sp>
        <p:nvSpPr>
          <p:cNvPr id="8198" name="Text Box 25"/>
          <p:cNvSpPr txBox="1">
            <a:spLocks noChangeArrowheads="1"/>
          </p:cNvSpPr>
          <p:nvPr/>
        </p:nvSpPr>
        <p:spPr bwMode="auto">
          <a:xfrm>
            <a:off x="755650" y="5086350"/>
            <a:ext cx="3455988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  <a:tabLst>
                <a:tab pos="182563" algn="l"/>
              </a:tabLst>
            </a:pPr>
            <a:r>
              <a:rPr lang="en-US" altLang="ja-JP">
                <a:latin typeface="Verdana" pitchFamily="34" charset="0"/>
              </a:rPr>
              <a:t>Ateneo de Manila Univ.</a:t>
            </a:r>
            <a:endParaRPr lang="ja-JP" altLang="en-US">
              <a:latin typeface="Verdana" pitchFamily="34" charset="0"/>
            </a:endParaRPr>
          </a:p>
          <a:p>
            <a:pPr>
              <a:lnSpc>
                <a:spcPct val="130000"/>
              </a:lnSpc>
              <a:tabLst>
                <a:tab pos="182563" algn="l"/>
              </a:tabLst>
            </a:pPr>
            <a:r>
              <a:rPr lang="en-US" altLang="ja-JP">
                <a:latin typeface="Verdana" pitchFamily="34" charset="0"/>
              </a:rPr>
              <a:t>De La Salle Univ.</a:t>
            </a:r>
            <a:r>
              <a:rPr lang="ja-JP" altLang="en-US">
                <a:latin typeface="Verdana" pitchFamily="34" charset="0"/>
              </a:rPr>
              <a:t>　　</a:t>
            </a:r>
            <a:r>
              <a:rPr lang="ja-JP" altLang="en-US">
                <a:latin typeface="Arial Narrow" pitchFamily="34" charset="0"/>
              </a:rPr>
              <a:t>　</a:t>
            </a:r>
          </a:p>
        </p:txBody>
      </p:sp>
      <p:sp>
        <p:nvSpPr>
          <p:cNvPr id="8199" name="正方形/長方形 10"/>
          <p:cNvSpPr>
            <a:spLocks noChangeArrowheads="1"/>
          </p:cNvSpPr>
          <p:nvPr/>
        </p:nvSpPr>
        <p:spPr bwMode="auto">
          <a:xfrm>
            <a:off x="5364163" y="1125538"/>
            <a:ext cx="3484562" cy="863600"/>
          </a:xfrm>
          <a:prstGeom prst="rect">
            <a:avLst/>
          </a:prstGeom>
          <a:solidFill>
            <a:srgbClr val="7D002D"/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sp>
        <p:nvSpPr>
          <p:cNvPr id="8200" name="Text Box 32"/>
          <p:cNvSpPr txBox="1">
            <a:spLocks noChangeArrowheads="1"/>
          </p:cNvSpPr>
          <p:nvPr/>
        </p:nvSpPr>
        <p:spPr bwMode="ltGray">
          <a:xfrm>
            <a:off x="5364163" y="1341438"/>
            <a:ext cx="3455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2400" b="1">
                <a:solidFill>
                  <a:schemeClr val="bg1"/>
                </a:solidFill>
                <a:latin typeface="Verdana" pitchFamily="34" charset="0"/>
                <a:ea typeface="ＭＳ ゴシック" pitchFamily="49" charset="-128"/>
              </a:rPr>
              <a:t>Sophia University</a:t>
            </a:r>
          </a:p>
        </p:txBody>
      </p:sp>
      <p:sp>
        <p:nvSpPr>
          <p:cNvPr id="8201" name="Text Box 34"/>
          <p:cNvSpPr txBox="1">
            <a:spLocks noChangeArrowheads="1"/>
          </p:cNvSpPr>
          <p:nvPr/>
        </p:nvSpPr>
        <p:spPr bwMode="auto">
          <a:xfrm>
            <a:off x="5435600" y="2924175"/>
            <a:ext cx="3313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>
                <a:solidFill>
                  <a:srgbClr val="7D002D"/>
                </a:solidFill>
                <a:latin typeface="Verdana" pitchFamily="34" charset="0"/>
              </a:rPr>
              <a:t>◆</a:t>
            </a:r>
            <a:r>
              <a:rPr lang="en-US" altLang="ja-JP">
                <a:latin typeface="Verdana" pitchFamily="34" charset="0"/>
              </a:rPr>
              <a:t> “Introduction to TDHD”</a:t>
            </a:r>
            <a:endParaRPr lang="ja-JP" altLang="en-US">
              <a:latin typeface="Verdana" pitchFamily="34" charset="0"/>
            </a:endParaRPr>
          </a:p>
        </p:txBody>
      </p:sp>
      <p:sp>
        <p:nvSpPr>
          <p:cNvPr id="8202" name="Text Box 244"/>
          <p:cNvSpPr txBox="1">
            <a:spLocks noChangeArrowheads="1"/>
          </p:cNvSpPr>
          <p:nvPr/>
        </p:nvSpPr>
        <p:spPr bwMode="auto">
          <a:xfrm>
            <a:off x="3851275" y="2133600"/>
            <a:ext cx="147955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2400" b="1">
                <a:latin typeface="Verdana" pitchFamily="34" charset="0"/>
                <a:ea typeface="ＭＳ ゴシック" pitchFamily="49" charset="-128"/>
              </a:rPr>
              <a:t>25</a:t>
            </a:r>
            <a:r>
              <a:rPr lang="ja-JP" altLang="en-US" sz="2400">
                <a:latin typeface="Verdana" pitchFamily="34" charset="0"/>
                <a:ea typeface="ＭＳ ゴシック" pitchFamily="49" charset="-128"/>
              </a:rPr>
              <a:t>～</a:t>
            </a:r>
            <a:r>
              <a:rPr lang="en-US" altLang="ja-JP" sz="2400" b="1">
                <a:latin typeface="Verdana" pitchFamily="34" charset="0"/>
                <a:ea typeface="ＭＳ ゴシック" pitchFamily="49" charset="-128"/>
              </a:rPr>
              <a:t>40</a:t>
            </a:r>
            <a:r>
              <a:rPr lang="en-US" altLang="ja-JP" sz="2400">
                <a:latin typeface="Verdana" pitchFamily="34" charset="0"/>
                <a:ea typeface="ＭＳ ゴシック" pitchFamily="49" charset="-128"/>
              </a:rPr>
              <a:t/>
            </a:r>
            <a:br>
              <a:rPr lang="en-US" altLang="ja-JP" sz="2400">
                <a:latin typeface="Verdana" pitchFamily="34" charset="0"/>
                <a:ea typeface="ＭＳ ゴシック" pitchFamily="49" charset="-128"/>
              </a:rPr>
            </a:br>
            <a:r>
              <a:rPr lang="en-US" altLang="ja-JP">
                <a:latin typeface="Verdana" pitchFamily="34" charset="0"/>
                <a:ea typeface="ＭＳ ゴシック" pitchFamily="49" charset="-128"/>
              </a:rPr>
              <a:t>students</a:t>
            </a:r>
            <a:endParaRPr lang="ja-JP" altLang="en-US">
              <a:latin typeface="Verdana" pitchFamily="34" charset="0"/>
              <a:ea typeface="ＭＳ ゴシック" pitchFamily="49" charset="-128"/>
            </a:endParaRPr>
          </a:p>
        </p:txBody>
      </p:sp>
      <p:sp>
        <p:nvSpPr>
          <p:cNvPr id="8203" name="AutoShape 59"/>
          <p:cNvSpPr>
            <a:spLocks noChangeArrowheads="1"/>
          </p:cNvSpPr>
          <p:nvPr/>
        </p:nvSpPr>
        <p:spPr bwMode="auto">
          <a:xfrm>
            <a:off x="3995738" y="4365625"/>
            <a:ext cx="1152525" cy="730250"/>
          </a:xfrm>
          <a:prstGeom prst="rightArrow">
            <a:avLst>
              <a:gd name="adj1" fmla="val 50000"/>
              <a:gd name="adj2" fmla="val 39457"/>
            </a:avLst>
          </a:prstGeom>
          <a:gradFill rotWithShape="1">
            <a:gsLst>
              <a:gs pos="0">
                <a:srgbClr val="C0C0C0"/>
              </a:gs>
              <a:gs pos="100000">
                <a:srgbClr val="595959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8204" name="Text Box 244"/>
          <p:cNvSpPr txBox="1">
            <a:spLocks noChangeArrowheads="1"/>
          </p:cNvSpPr>
          <p:nvPr/>
        </p:nvSpPr>
        <p:spPr bwMode="auto">
          <a:xfrm>
            <a:off x="3851275" y="5229225"/>
            <a:ext cx="1512888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2400" b="1">
                <a:latin typeface="Verdana" pitchFamily="34" charset="0"/>
                <a:ea typeface="ＭＳ ゴシック" pitchFamily="49" charset="-128"/>
              </a:rPr>
              <a:t>25</a:t>
            </a:r>
            <a:r>
              <a:rPr lang="en-US" altLang="ja-JP" sz="2400">
                <a:latin typeface="Verdana" pitchFamily="34" charset="0"/>
                <a:ea typeface="ＭＳ ゴシック" pitchFamily="49" charset="-128"/>
              </a:rPr>
              <a:t/>
            </a:r>
            <a:br>
              <a:rPr lang="en-US" altLang="ja-JP" sz="2400">
                <a:latin typeface="Verdana" pitchFamily="34" charset="0"/>
                <a:ea typeface="ＭＳ ゴシック" pitchFamily="49" charset="-128"/>
              </a:rPr>
            </a:br>
            <a:r>
              <a:rPr lang="en-US" altLang="ja-JP">
                <a:latin typeface="Verdana" pitchFamily="34" charset="0"/>
                <a:ea typeface="ＭＳ ゴシック" pitchFamily="49" charset="-128"/>
              </a:rPr>
              <a:t>students</a:t>
            </a:r>
            <a:endParaRPr lang="ja-JP" altLang="en-US">
              <a:latin typeface="Verdana" pitchFamily="34" charset="0"/>
              <a:ea typeface="ＭＳ ゴシック" pitchFamily="49" charset="-128"/>
            </a:endParaRPr>
          </a:p>
        </p:txBody>
      </p:sp>
      <p:sp>
        <p:nvSpPr>
          <p:cNvPr id="8205" name="Text Box 62"/>
          <p:cNvSpPr txBox="1">
            <a:spLocks noChangeArrowheads="1"/>
          </p:cNvSpPr>
          <p:nvPr/>
        </p:nvSpPr>
        <p:spPr bwMode="ltGray">
          <a:xfrm>
            <a:off x="350838" y="1098550"/>
            <a:ext cx="3455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2400" b="1">
                <a:solidFill>
                  <a:schemeClr val="bg1"/>
                </a:solidFill>
                <a:latin typeface="Arial Black" pitchFamily="34" charset="0"/>
                <a:ea typeface="ＭＳ ゴシック" pitchFamily="49" charset="-128"/>
              </a:rPr>
              <a:t>Sophia University</a:t>
            </a:r>
          </a:p>
        </p:txBody>
      </p:sp>
      <p:sp>
        <p:nvSpPr>
          <p:cNvPr id="8206" name="正方形/長方形 10"/>
          <p:cNvSpPr>
            <a:spLocks noChangeArrowheads="1"/>
          </p:cNvSpPr>
          <p:nvPr/>
        </p:nvSpPr>
        <p:spPr bwMode="auto">
          <a:xfrm>
            <a:off x="323850" y="1125538"/>
            <a:ext cx="3484563" cy="817562"/>
          </a:xfrm>
          <a:prstGeom prst="rect">
            <a:avLst/>
          </a:prstGeom>
          <a:solidFill>
            <a:srgbClr val="004C00"/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sp>
        <p:nvSpPr>
          <p:cNvPr id="8207" name="Text Box 65"/>
          <p:cNvSpPr txBox="1">
            <a:spLocks noChangeArrowheads="1"/>
          </p:cNvSpPr>
          <p:nvPr/>
        </p:nvSpPr>
        <p:spPr bwMode="ltGray">
          <a:xfrm>
            <a:off x="323850" y="1200150"/>
            <a:ext cx="34559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b="1">
                <a:solidFill>
                  <a:schemeClr val="bg1"/>
                </a:solidFill>
                <a:latin typeface="Verdana" pitchFamily="34" charset="0"/>
                <a:ea typeface="ＭＳ ゴシック" pitchFamily="49" charset="-128"/>
              </a:rPr>
              <a:t>Participating University </a:t>
            </a:r>
            <a:br>
              <a:rPr lang="en-US" altLang="ja-JP" b="1">
                <a:solidFill>
                  <a:schemeClr val="bg1"/>
                </a:solidFill>
                <a:latin typeface="Verdana" pitchFamily="34" charset="0"/>
                <a:ea typeface="ＭＳ ゴシック" pitchFamily="49" charset="-128"/>
              </a:rPr>
            </a:br>
            <a:r>
              <a:rPr lang="en-US" altLang="ja-JP" b="1">
                <a:solidFill>
                  <a:schemeClr val="bg1"/>
                </a:solidFill>
                <a:latin typeface="Verdana" pitchFamily="34" charset="0"/>
                <a:ea typeface="ＭＳ ゴシック" pitchFamily="49" charset="-128"/>
              </a:rPr>
              <a:t>in ASEAN</a:t>
            </a:r>
          </a:p>
        </p:txBody>
      </p:sp>
      <p:sp>
        <p:nvSpPr>
          <p:cNvPr id="8208" name="Text Box 66"/>
          <p:cNvSpPr txBox="1">
            <a:spLocks noChangeArrowheads="1"/>
          </p:cNvSpPr>
          <p:nvPr/>
        </p:nvSpPr>
        <p:spPr bwMode="auto">
          <a:xfrm>
            <a:off x="755650" y="2492375"/>
            <a:ext cx="3455988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  <a:tabLst>
                <a:tab pos="182563" algn="l"/>
              </a:tabLst>
            </a:pPr>
            <a:r>
              <a:rPr lang="en-US" altLang="ja-JP">
                <a:latin typeface="Verdana" pitchFamily="34" charset="0"/>
              </a:rPr>
              <a:t>Bogor Agricultural Univ.</a:t>
            </a:r>
            <a:br>
              <a:rPr lang="en-US" altLang="ja-JP">
                <a:latin typeface="Verdana" pitchFamily="34" charset="0"/>
              </a:rPr>
            </a:br>
            <a:r>
              <a:rPr lang="en-US" altLang="ja-JP">
                <a:latin typeface="Verdana" pitchFamily="34" charset="0"/>
              </a:rPr>
              <a:t>Gadjah Mada Univ.</a:t>
            </a:r>
          </a:p>
        </p:txBody>
      </p:sp>
      <p:sp>
        <p:nvSpPr>
          <p:cNvPr id="8209" name="Text Box 67"/>
          <p:cNvSpPr txBox="1">
            <a:spLocks noChangeArrowheads="1"/>
          </p:cNvSpPr>
          <p:nvPr/>
        </p:nvSpPr>
        <p:spPr bwMode="auto">
          <a:xfrm>
            <a:off x="323850" y="2133600"/>
            <a:ext cx="34559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182563" algn="l"/>
              </a:tabLst>
            </a:pPr>
            <a:r>
              <a:rPr lang="ja-JP" altLang="en-US" sz="1400">
                <a:solidFill>
                  <a:srgbClr val="004C00"/>
                </a:solidFill>
                <a:latin typeface="Verdana" pitchFamily="34" charset="0"/>
              </a:rPr>
              <a:t> </a:t>
            </a:r>
            <a:r>
              <a:rPr lang="ja-JP" altLang="en-US">
                <a:solidFill>
                  <a:srgbClr val="004C00"/>
                </a:solidFill>
                <a:latin typeface="Verdana" pitchFamily="34" charset="0"/>
              </a:rPr>
              <a:t>◆</a:t>
            </a:r>
            <a:r>
              <a:rPr lang="ja-JP" altLang="en-US">
                <a:latin typeface="Verdana" pitchFamily="34" charset="0"/>
              </a:rPr>
              <a:t> </a:t>
            </a:r>
            <a:r>
              <a:rPr lang="en-US" altLang="ja-JP" b="1">
                <a:latin typeface="Verdana" pitchFamily="34" charset="0"/>
              </a:rPr>
              <a:t>Indonesia</a:t>
            </a:r>
            <a:r>
              <a:rPr lang="ja-JP" altLang="en-US">
                <a:latin typeface="Verdana" pitchFamily="34" charset="0"/>
              </a:rPr>
              <a:t>　</a:t>
            </a:r>
          </a:p>
        </p:txBody>
      </p:sp>
      <p:sp>
        <p:nvSpPr>
          <p:cNvPr id="8210" name="Text Box 68"/>
          <p:cNvSpPr txBox="1">
            <a:spLocks noChangeArrowheads="1"/>
          </p:cNvSpPr>
          <p:nvPr/>
        </p:nvSpPr>
        <p:spPr bwMode="auto">
          <a:xfrm>
            <a:off x="323850" y="3429000"/>
            <a:ext cx="34559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182563" algn="l"/>
              </a:tabLst>
            </a:pPr>
            <a:r>
              <a:rPr lang="ja-JP" altLang="en-US">
                <a:solidFill>
                  <a:srgbClr val="004C00"/>
                </a:solidFill>
                <a:latin typeface="Verdana" pitchFamily="34" charset="0"/>
              </a:rPr>
              <a:t> ◆</a:t>
            </a:r>
            <a:r>
              <a:rPr lang="ja-JP" altLang="en-US">
                <a:latin typeface="Verdana" pitchFamily="34" charset="0"/>
              </a:rPr>
              <a:t> </a:t>
            </a:r>
            <a:r>
              <a:rPr lang="en-US" altLang="ja-JP" b="1">
                <a:latin typeface="Verdana" pitchFamily="34" charset="0"/>
              </a:rPr>
              <a:t>Thailand</a:t>
            </a:r>
            <a:r>
              <a:rPr lang="ja-JP" altLang="en-US">
                <a:latin typeface="Verdana" pitchFamily="34" charset="0"/>
              </a:rPr>
              <a:t>　</a:t>
            </a:r>
          </a:p>
        </p:txBody>
      </p:sp>
      <p:sp>
        <p:nvSpPr>
          <p:cNvPr id="8211" name="Text Box 69"/>
          <p:cNvSpPr txBox="1">
            <a:spLocks noChangeArrowheads="1"/>
          </p:cNvSpPr>
          <p:nvPr/>
        </p:nvSpPr>
        <p:spPr bwMode="auto">
          <a:xfrm>
            <a:off x="323850" y="4725988"/>
            <a:ext cx="34559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182563" algn="l"/>
              </a:tabLst>
            </a:pPr>
            <a:r>
              <a:rPr lang="ja-JP" altLang="en-US">
                <a:solidFill>
                  <a:srgbClr val="004C00"/>
                </a:solidFill>
                <a:latin typeface="Verdana" pitchFamily="34" charset="0"/>
              </a:rPr>
              <a:t> ◆</a:t>
            </a:r>
            <a:r>
              <a:rPr lang="ja-JP" altLang="en-US">
                <a:latin typeface="Verdana" pitchFamily="34" charset="0"/>
              </a:rPr>
              <a:t> </a:t>
            </a:r>
            <a:r>
              <a:rPr lang="en-US" altLang="ja-JP" b="1">
                <a:latin typeface="Verdana" pitchFamily="34" charset="0"/>
              </a:rPr>
              <a:t>Philippines</a:t>
            </a:r>
            <a:endParaRPr lang="ja-JP" altLang="en-US">
              <a:latin typeface="Verdana" pitchFamily="34" charset="0"/>
            </a:endParaRPr>
          </a:p>
        </p:txBody>
      </p:sp>
      <p:sp>
        <p:nvSpPr>
          <p:cNvPr id="8212" name="Text Box 70"/>
          <p:cNvSpPr txBox="1">
            <a:spLocks noChangeArrowheads="1"/>
          </p:cNvSpPr>
          <p:nvPr/>
        </p:nvSpPr>
        <p:spPr bwMode="auto">
          <a:xfrm>
            <a:off x="755650" y="3789363"/>
            <a:ext cx="3455988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  <a:tabLst>
                <a:tab pos="182563" algn="l"/>
              </a:tabLst>
            </a:pPr>
            <a:r>
              <a:rPr lang="en-US" altLang="ja-JP">
                <a:latin typeface="Verdana" pitchFamily="34" charset="0"/>
              </a:rPr>
              <a:t>Chulalongkorn Univ.</a:t>
            </a:r>
            <a:br>
              <a:rPr lang="en-US" altLang="ja-JP">
                <a:latin typeface="Verdana" pitchFamily="34" charset="0"/>
              </a:rPr>
            </a:br>
            <a:r>
              <a:rPr lang="en-US" altLang="ja-JP">
                <a:latin typeface="Verdana" pitchFamily="34" charset="0"/>
              </a:rPr>
              <a:t>Mahidol Univ. </a:t>
            </a:r>
          </a:p>
        </p:txBody>
      </p:sp>
      <p:sp>
        <p:nvSpPr>
          <p:cNvPr id="8213" name="Text Box 71"/>
          <p:cNvSpPr txBox="1">
            <a:spLocks noChangeArrowheads="1"/>
          </p:cNvSpPr>
          <p:nvPr/>
        </p:nvSpPr>
        <p:spPr bwMode="auto">
          <a:xfrm>
            <a:off x="5364163" y="1989138"/>
            <a:ext cx="34559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2400" b="1">
                <a:solidFill>
                  <a:srgbClr val="7D002D"/>
                </a:solidFill>
                <a:latin typeface="Verdana" pitchFamily="34" charset="0"/>
                <a:ea typeface="ＭＳ ゴシック" pitchFamily="49" charset="-128"/>
              </a:rPr>
              <a:t>Trans-Disciplinary Program</a:t>
            </a:r>
            <a:endParaRPr lang="ja-JP" altLang="en-US" b="1">
              <a:solidFill>
                <a:srgbClr val="7D002D"/>
              </a:solidFill>
              <a:latin typeface="Verdana" pitchFamily="34" charset="0"/>
            </a:endParaRPr>
          </a:p>
        </p:txBody>
      </p:sp>
      <p:sp>
        <p:nvSpPr>
          <p:cNvPr id="8214" name="Text Box 72"/>
          <p:cNvSpPr txBox="1">
            <a:spLocks noChangeArrowheads="1"/>
          </p:cNvSpPr>
          <p:nvPr/>
        </p:nvSpPr>
        <p:spPr bwMode="auto">
          <a:xfrm>
            <a:off x="5435600" y="3330575"/>
            <a:ext cx="3330575" cy="116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ja-JP" altLang="en-US">
                <a:solidFill>
                  <a:srgbClr val="7D002D"/>
                </a:solidFill>
                <a:latin typeface="Verdana" pitchFamily="34" charset="0"/>
              </a:rPr>
              <a:t>◆</a:t>
            </a:r>
            <a:r>
              <a:rPr lang="en-US" altLang="ja-JP">
                <a:latin typeface="Verdana" pitchFamily="34" charset="0"/>
              </a:rPr>
              <a:t> Electives</a:t>
            </a:r>
            <a:br>
              <a:rPr lang="en-US" altLang="ja-JP">
                <a:latin typeface="Verdana" pitchFamily="34" charset="0"/>
              </a:rPr>
            </a:br>
            <a:r>
              <a:rPr lang="ja-JP" altLang="en-US">
                <a:latin typeface="Verdana" pitchFamily="34" charset="0"/>
              </a:rPr>
              <a:t>　　</a:t>
            </a:r>
            <a:r>
              <a:rPr lang="en-US" altLang="ja-JP">
                <a:latin typeface="Verdana" pitchFamily="34" charset="0"/>
              </a:rPr>
              <a:t>【Engineering】</a:t>
            </a:r>
            <a:br>
              <a:rPr lang="en-US" altLang="ja-JP">
                <a:latin typeface="Verdana" pitchFamily="34" charset="0"/>
              </a:rPr>
            </a:br>
            <a:r>
              <a:rPr lang="ja-JP" altLang="en-US">
                <a:latin typeface="Verdana" pitchFamily="34" charset="0"/>
              </a:rPr>
              <a:t>　　</a:t>
            </a:r>
            <a:r>
              <a:rPr lang="en-US" altLang="ja-JP">
                <a:latin typeface="Verdana" pitchFamily="34" charset="0"/>
              </a:rPr>
              <a:t>【Language &amp; Culture】</a:t>
            </a:r>
            <a:endParaRPr lang="en-US" altLang="ja-JP" b="1">
              <a:latin typeface="Verdana" pitchFamily="34" charset="0"/>
            </a:endParaRPr>
          </a:p>
        </p:txBody>
      </p:sp>
      <p:sp>
        <p:nvSpPr>
          <p:cNvPr id="8215" name="Text Box 73"/>
          <p:cNvSpPr txBox="1">
            <a:spLocks noChangeArrowheads="1"/>
          </p:cNvSpPr>
          <p:nvPr/>
        </p:nvSpPr>
        <p:spPr bwMode="auto">
          <a:xfrm>
            <a:off x="5435600" y="4579938"/>
            <a:ext cx="34210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>
                <a:solidFill>
                  <a:srgbClr val="7D002D"/>
                </a:solidFill>
                <a:latin typeface="Verdana" pitchFamily="34" charset="0"/>
              </a:rPr>
              <a:t>◆</a:t>
            </a:r>
            <a:r>
              <a:rPr lang="en-US" altLang="ja-JP">
                <a:latin typeface="Verdana" pitchFamily="34" charset="0"/>
              </a:rPr>
              <a:t> Fieldwork Seminar</a:t>
            </a:r>
            <a:br>
              <a:rPr lang="en-US" altLang="ja-JP">
                <a:latin typeface="Verdana" pitchFamily="34" charset="0"/>
              </a:rPr>
            </a:br>
            <a:r>
              <a:rPr lang="ja-JP" altLang="en-US">
                <a:latin typeface="Verdana" pitchFamily="34" charset="0"/>
              </a:rPr>
              <a:t>　　</a:t>
            </a:r>
            <a:r>
              <a:rPr lang="en-US" altLang="ja-JP">
                <a:latin typeface="Verdana" pitchFamily="34" charset="0"/>
              </a:rPr>
              <a:t>“Human Ecology: Rivers”</a:t>
            </a:r>
          </a:p>
        </p:txBody>
      </p:sp>
      <p:sp>
        <p:nvSpPr>
          <p:cNvPr id="8216" name="AutoShape 76"/>
          <p:cNvSpPr>
            <a:spLocks noChangeArrowheads="1"/>
          </p:cNvSpPr>
          <p:nvPr/>
        </p:nvSpPr>
        <p:spPr bwMode="auto">
          <a:xfrm rot="10800000">
            <a:off x="3924300" y="2997200"/>
            <a:ext cx="1152525" cy="730250"/>
          </a:xfrm>
          <a:prstGeom prst="rightArrow">
            <a:avLst>
              <a:gd name="adj1" fmla="val 50000"/>
              <a:gd name="adj2" fmla="val 39457"/>
            </a:avLst>
          </a:prstGeom>
          <a:gradFill rotWithShape="1">
            <a:gsLst>
              <a:gs pos="0">
                <a:srgbClr val="C0C0C0"/>
              </a:gs>
              <a:gs pos="100000">
                <a:srgbClr val="595959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ja-JP" altLang="en-US"/>
          </a:p>
        </p:txBody>
      </p:sp>
      <p:sp>
        <p:nvSpPr>
          <p:cNvPr id="8217" name="Text Box 78"/>
          <p:cNvSpPr txBox="1">
            <a:spLocks noChangeArrowheads="1"/>
          </p:cNvSpPr>
          <p:nvPr/>
        </p:nvSpPr>
        <p:spPr bwMode="auto">
          <a:xfrm>
            <a:off x="5435600" y="5283200"/>
            <a:ext cx="34210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>
                <a:solidFill>
                  <a:srgbClr val="7D002D"/>
                </a:solidFill>
                <a:latin typeface="Verdana" pitchFamily="34" charset="0"/>
              </a:rPr>
              <a:t>◆</a:t>
            </a:r>
            <a:r>
              <a:rPr lang="en-US" altLang="ja-JP">
                <a:latin typeface="Verdana" pitchFamily="34" charset="0"/>
              </a:rPr>
              <a:t> Summer Session </a:t>
            </a:r>
            <a:br>
              <a:rPr lang="en-US" altLang="ja-JP">
                <a:latin typeface="Verdana" pitchFamily="34" charset="0"/>
              </a:rPr>
            </a:br>
            <a:r>
              <a:rPr lang="en-US" altLang="ja-JP">
                <a:latin typeface="Verdana" pitchFamily="34" charset="0"/>
              </a:rPr>
              <a:t>     in Asian Studies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フッター プレースホルダー 3"/>
          <p:cNvSpPr txBox="1">
            <a:spLocks noGrp="1"/>
          </p:cNvSpPr>
          <p:nvPr/>
        </p:nvSpPr>
        <p:spPr bwMode="auto">
          <a:xfrm>
            <a:off x="5580063" y="6669088"/>
            <a:ext cx="2879725" cy="147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ja-JP" altLang="en-US" sz="100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7170" name="スライド番号プレースホルダー 4"/>
          <p:cNvSpPr txBox="1">
            <a:spLocks noGrp="1"/>
          </p:cNvSpPr>
          <p:nvPr/>
        </p:nvSpPr>
        <p:spPr bwMode="auto">
          <a:xfrm>
            <a:off x="8521700" y="6672263"/>
            <a:ext cx="514350" cy="14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E99B58A2-CF27-4B57-A3A0-1E8D8A0CB5A1}" type="slidenum">
              <a:rPr lang="ja-JP" altLang="en-US" sz="1000">
                <a:solidFill>
                  <a:schemeClr val="bg1"/>
                </a:solidFill>
                <a:latin typeface="Verdana" pitchFamily="34" charset="0"/>
              </a:rPr>
              <a:pPr algn="r"/>
              <a:t>4</a:t>
            </a:fld>
            <a:endParaRPr lang="en-US" altLang="ja-JP" sz="100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7171" name="タイトル 1"/>
          <p:cNvSpPr>
            <a:spLocks/>
          </p:cNvSpPr>
          <p:nvPr/>
        </p:nvSpPr>
        <p:spPr bwMode="auto">
          <a:xfrm>
            <a:off x="179388" y="260350"/>
            <a:ext cx="8027987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ja-JP" sz="3500" u="sng">
                <a:solidFill>
                  <a:srgbClr val="2C2E30"/>
                </a:solidFill>
                <a:latin typeface="Verdana" pitchFamily="34" charset="0"/>
              </a:rPr>
              <a:t>Curriculum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231775" y="692150"/>
            <a:ext cx="8912225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>
                <a:latin typeface="Verdana" pitchFamily="34" charset="0"/>
              </a:rPr>
              <a:t/>
            </a:r>
            <a:br>
              <a:rPr lang="en-US" altLang="ja-JP" sz="2800">
                <a:latin typeface="Verdana" pitchFamily="34" charset="0"/>
              </a:rPr>
            </a:br>
            <a:r>
              <a:rPr lang="ja-JP" altLang="en-US" sz="2800">
                <a:latin typeface="Verdana" pitchFamily="34" charset="0"/>
              </a:rPr>
              <a:t>・</a:t>
            </a:r>
            <a:r>
              <a:rPr lang="en-US" altLang="ja-JP" sz="2800">
                <a:latin typeface="Verdana" pitchFamily="34" charset="0"/>
              </a:rPr>
              <a:t>More than </a:t>
            </a:r>
            <a:r>
              <a:rPr lang="en-US" altLang="ja-JP" sz="2800" u="sng">
                <a:latin typeface="Verdana" pitchFamily="34" charset="0"/>
              </a:rPr>
              <a:t>100 elective courses</a:t>
            </a:r>
            <a:r>
              <a:rPr lang="en-US" altLang="ja-JP" sz="2800">
                <a:latin typeface="Verdana" pitchFamily="34" charset="0"/>
              </a:rPr>
              <a:t> from the area </a:t>
            </a:r>
            <a:br>
              <a:rPr lang="en-US" altLang="ja-JP" sz="2800">
                <a:latin typeface="Verdana" pitchFamily="34" charset="0"/>
              </a:rPr>
            </a:br>
            <a:r>
              <a:rPr lang="en-US" altLang="ja-JP" sz="2800">
                <a:latin typeface="Verdana" pitchFamily="34" charset="0"/>
              </a:rPr>
              <a:t> of </a:t>
            </a:r>
            <a:r>
              <a:rPr lang="en-US" altLang="ja-JP" sz="2800" b="1">
                <a:solidFill>
                  <a:srgbClr val="7D002D"/>
                </a:solidFill>
                <a:latin typeface="Verdana" pitchFamily="34" charset="0"/>
              </a:rPr>
              <a:t>“Engineering”</a:t>
            </a:r>
            <a:r>
              <a:rPr lang="en-US" altLang="ja-JP" sz="2800">
                <a:latin typeface="Verdana" pitchFamily="34" charset="0"/>
              </a:rPr>
              <a:t> and </a:t>
            </a:r>
            <a:r>
              <a:rPr lang="en-US" altLang="ja-JP" sz="2800" b="1">
                <a:solidFill>
                  <a:srgbClr val="7D002D"/>
                </a:solidFill>
                <a:latin typeface="Verdana" pitchFamily="34" charset="0"/>
              </a:rPr>
              <a:t>“Language &amp; Culture”</a:t>
            </a:r>
            <a:br>
              <a:rPr lang="en-US" altLang="ja-JP" sz="2800" b="1">
                <a:solidFill>
                  <a:srgbClr val="7D002D"/>
                </a:solidFill>
                <a:latin typeface="Verdana" pitchFamily="34" charset="0"/>
              </a:rPr>
            </a:br>
            <a:r>
              <a:rPr lang="en-US" altLang="ja-JP" sz="2800">
                <a:latin typeface="Verdana" pitchFamily="34" charset="0"/>
              </a:rPr>
              <a:t> </a:t>
            </a:r>
            <a:r>
              <a:rPr lang="ja-JP" altLang="en-US" sz="2800">
                <a:latin typeface="Verdana" pitchFamily="34" charset="0"/>
              </a:rPr>
              <a:t/>
            </a:r>
            <a:br>
              <a:rPr lang="ja-JP" altLang="en-US" sz="2800">
                <a:latin typeface="Verdana" pitchFamily="34" charset="0"/>
              </a:rPr>
            </a:br>
            <a:r>
              <a:rPr lang="ja-JP" altLang="en-US" sz="2800">
                <a:latin typeface="Verdana" pitchFamily="34" charset="0"/>
              </a:rPr>
              <a:t>・</a:t>
            </a:r>
            <a:r>
              <a:rPr lang="en-US" altLang="ja-JP" sz="2800">
                <a:latin typeface="Verdana" pitchFamily="34" charset="0"/>
              </a:rPr>
              <a:t>Required course </a:t>
            </a:r>
            <a:r>
              <a:rPr lang="en-US" altLang="ja-JP" sz="2800" b="1">
                <a:solidFill>
                  <a:srgbClr val="7D002D"/>
                </a:solidFill>
                <a:latin typeface="Verdana" pitchFamily="34" charset="0"/>
              </a:rPr>
              <a:t>“Introduction to Trans-</a:t>
            </a:r>
            <a:br>
              <a:rPr lang="en-US" altLang="ja-JP" sz="2800" b="1">
                <a:solidFill>
                  <a:srgbClr val="7D002D"/>
                </a:solidFill>
                <a:latin typeface="Verdana" pitchFamily="34" charset="0"/>
              </a:rPr>
            </a:br>
            <a:r>
              <a:rPr lang="en-US" altLang="ja-JP" sz="2800" b="1">
                <a:solidFill>
                  <a:srgbClr val="7D002D"/>
                </a:solidFill>
                <a:latin typeface="Verdana" pitchFamily="34" charset="0"/>
              </a:rPr>
              <a:t> Disciplinary Human Development (TDHD)”</a:t>
            </a:r>
            <a:r>
              <a:rPr lang="en-US" altLang="ja-JP" sz="2800">
                <a:solidFill>
                  <a:srgbClr val="7D002D"/>
                </a:solidFill>
                <a:latin typeface="Verdana" pitchFamily="34" charset="0"/>
              </a:rPr>
              <a:t> </a:t>
            </a:r>
            <a:br>
              <a:rPr lang="en-US" altLang="ja-JP" sz="2800">
                <a:solidFill>
                  <a:srgbClr val="7D002D"/>
                </a:solidFill>
                <a:latin typeface="Verdana" pitchFamily="34" charset="0"/>
              </a:rPr>
            </a:br>
            <a:r>
              <a:rPr lang="en-US" altLang="ja-JP" sz="2800">
                <a:latin typeface="Verdana" pitchFamily="34" charset="0"/>
              </a:rPr>
              <a:t> is designed for both SE Asian students and </a:t>
            </a:r>
            <a:br>
              <a:rPr lang="en-US" altLang="ja-JP" sz="2800">
                <a:latin typeface="Verdana" pitchFamily="34" charset="0"/>
              </a:rPr>
            </a:br>
            <a:r>
              <a:rPr lang="en-US" altLang="ja-JP" sz="2800">
                <a:latin typeface="Verdana" pitchFamily="34" charset="0"/>
              </a:rPr>
              <a:t> Sophia students. </a:t>
            </a:r>
            <a:br>
              <a:rPr lang="en-US" altLang="ja-JP" sz="2800">
                <a:latin typeface="Verdana" pitchFamily="34" charset="0"/>
              </a:rPr>
            </a:br>
            <a:r>
              <a:rPr lang="en-US" altLang="ja-JP" sz="2800">
                <a:latin typeface="Verdana" pitchFamily="34" charset="0"/>
              </a:rPr>
              <a:t> </a:t>
            </a:r>
            <a:br>
              <a:rPr lang="en-US" altLang="ja-JP" sz="2800">
                <a:latin typeface="Verdana" pitchFamily="34" charset="0"/>
              </a:rPr>
            </a:br>
            <a:r>
              <a:rPr lang="en-US" altLang="ja-JP" sz="2800">
                <a:latin typeface="Verdana" pitchFamily="34" charset="0"/>
              </a:rPr>
              <a:t>Optional Coursework (offered in August): </a:t>
            </a:r>
            <a:br>
              <a:rPr lang="en-US" altLang="ja-JP" sz="2800">
                <a:latin typeface="Verdana" pitchFamily="34" charset="0"/>
              </a:rPr>
            </a:br>
            <a:r>
              <a:rPr lang="en-US" altLang="ja-JP" sz="2800">
                <a:latin typeface="Verdana" pitchFamily="34" charset="0"/>
              </a:rPr>
              <a:t> </a:t>
            </a:r>
            <a:r>
              <a:rPr lang="ja-JP" altLang="en-US" sz="2800">
                <a:latin typeface="Verdana" pitchFamily="34" charset="0"/>
              </a:rPr>
              <a:t>・</a:t>
            </a:r>
            <a:r>
              <a:rPr lang="en-US" altLang="ja-JP" sz="2800">
                <a:latin typeface="Verdana" pitchFamily="34" charset="0"/>
              </a:rPr>
              <a:t>fieldwork seminar </a:t>
            </a:r>
            <a:r>
              <a:rPr lang="en-US" altLang="ja-JP" sz="2800" b="1">
                <a:solidFill>
                  <a:srgbClr val="7D002D"/>
                </a:solidFill>
                <a:latin typeface="Verdana" pitchFamily="34" charset="0"/>
              </a:rPr>
              <a:t>“Human Ecology: Rivers”</a:t>
            </a:r>
            <a:r>
              <a:rPr lang="en-US" altLang="ja-JP" sz="2800">
                <a:latin typeface="Verdana" pitchFamily="34" charset="0"/>
              </a:rPr>
              <a:t>   </a:t>
            </a:r>
            <a:br>
              <a:rPr lang="en-US" altLang="ja-JP" sz="2800">
                <a:latin typeface="Verdana" pitchFamily="34" charset="0"/>
              </a:rPr>
            </a:br>
            <a:r>
              <a:rPr lang="en-US" altLang="ja-JP" sz="2800">
                <a:latin typeface="Verdana" pitchFamily="34" charset="0"/>
              </a:rPr>
              <a:t> </a:t>
            </a:r>
            <a:r>
              <a:rPr lang="ja-JP" altLang="en-US" sz="2800">
                <a:latin typeface="Verdana" pitchFamily="34" charset="0"/>
              </a:rPr>
              <a:t>・</a:t>
            </a:r>
            <a:r>
              <a:rPr lang="en-US" altLang="ja-JP" sz="2800" b="1">
                <a:solidFill>
                  <a:srgbClr val="7D002D"/>
                </a:solidFill>
                <a:latin typeface="Verdana" pitchFamily="34" charset="0"/>
              </a:rPr>
              <a:t>Summer Session in Asian Studies</a:t>
            </a:r>
            <a:endParaRPr lang="ja-JP" altLang="en-US" sz="2800">
              <a:latin typeface="Verdan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</TotalTime>
  <Words>168</Words>
  <Application>Microsoft Office PowerPoint</Application>
  <PresentationFormat>画面に合わせる (4:3)</PresentationFormat>
  <Paragraphs>28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デザイン テンプレート</vt:lpstr>
      </vt:variant>
      <vt:variant>
        <vt:i4>3</vt:i4>
      </vt:variant>
      <vt:variant>
        <vt:lpstr>スライド タイトル</vt:lpstr>
      </vt:variant>
      <vt:variant>
        <vt:i4>4</vt:i4>
      </vt:variant>
    </vt:vector>
  </HeadingPairs>
  <TitlesOfParts>
    <vt:vector size="14" baseType="lpstr">
      <vt:lpstr>Arial</vt:lpstr>
      <vt:lpstr>ＭＳ Ｐゴシック</vt:lpstr>
      <vt:lpstr>Verdana</vt:lpstr>
      <vt:lpstr>Calibri</vt:lpstr>
      <vt:lpstr>Arial Narrow</vt:lpstr>
      <vt:lpstr>ＭＳ ゴシック</vt:lpstr>
      <vt:lpstr>Arial Black</vt:lpstr>
      <vt:lpstr>Office ​​テーマ</vt:lpstr>
      <vt:lpstr>Office ​​テーマ</vt:lpstr>
      <vt:lpstr>Office ​​テーマ</vt:lpstr>
      <vt:lpstr>Sophia University</vt:lpstr>
      <vt:lpstr>スライド 2</vt:lpstr>
      <vt:lpstr>スライド 3</vt:lpstr>
      <vt:lpstr>スライド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上智学院</cp:lastModifiedBy>
  <cp:revision>101</cp:revision>
  <dcterms:created xsi:type="dcterms:W3CDTF">2013-02-12T11:55:39Z</dcterms:created>
  <dcterms:modified xsi:type="dcterms:W3CDTF">2014-02-18T07:33:00Z</dcterms:modified>
</cp:coreProperties>
</file>